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Inter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" name="Google Shape;21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0"/>
            <a:ext cx="14630400" cy="8906720"/>
          </a:xfrm>
          <a:prstGeom prst="rect">
            <a:avLst/>
          </a:prstGeom>
          <a:solidFill>
            <a:schemeClr val="dk1"/>
          </a:solidFill>
          <a:ln cap="flat" cmpd="sng" w="13800">
            <a:solidFill>
              <a:srgbClr val="56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833199" y="1007388"/>
            <a:ext cx="7477601" cy="2499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93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Inter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Signal Processing Approach In Hyperspectral Unmixing 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833199" y="6261497"/>
            <a:ext cx="747760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833199" y="6866811"/>
            <a:ext cx="747760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833248" y="5384708"/>
            <a:ext cx="747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Sai Keerthana 222010322001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Ssrk Kasyap 222010322005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Sharan Kumar 222010322043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Ramkoteswara rao 222010323002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cap="flat" cmpd="sng" w="13800">
            <a:solidFill>
              <a:srgbClr val="56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2037993" y="937260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Inter"/>
              <a:buNone/>
            </a:pPr>
            <a:r>
              <a:rPr b="1" lang="en-US" sz="437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Future Plan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6" name="Google Shape;2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993" y="2075974"/>
            <a:ext cx="3295888" cy="203692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/>
          <p:nvPr/>
        </p:nvSpPr>
        <p:spPr>
          <a:xfrm>
            <a:off x="2037993" y="4390549"/>
            <a:ext cx="3295888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Converting MATLAB program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2037993" y="5307092"/>
            <a:ext cx="3295888" cy="1777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Python programming has greater flexibility and scalability than MATLAB programming, so it will help to solve the problem more effectively and efficiently.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9" name="Google Shape;21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7137" y="2075974"/>
            <a:ext cx="3296007" cy="203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2"/>
          <p:cNvSpPr/>
          <p:nvPr/>
        </p:nvSpPr>
        <p:spPr>
          <a:xfrm>
            <a:off x="5667137" y="4390668"/>
            <a:ext cx="3296007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Douglas Rachford Splitting Method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5667137" y="5307211"/>
            <a:ext cx="3296007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Iterative algorithm used to solve convex optimization problems.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5667137" y="6217920"/>
            <a:ext cx="3296007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It combines two steps, the Douglas step and the Rachford step.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3" name="Google Shape;22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6400" y="2075974"/>
            <a:ext cx="3296007" cy="203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2"/>
          <p:cNvSpPr/>
          <p:nvPr/>
        </p:nvSpPr>
        <p:spPr>
          <a:xfrm>
            <a:off x="9296400" y="4390668"/>
            <a:ext cx="2479715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Bregman Algorithm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9296400" y="4960025"/>
            <a:ext cx="3296007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Minimizes a given objective function by iteratively updating a sequence of points.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9296400" y="6226135"/>
            <a:ext cx="3296007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Machine learning, signal processing, and image reconstruction.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cap="flat" cmpd="sng" w="13800">
            <a:solidFill>
              <a:srgbClr val="56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4" name="Google Shape;2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3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r>
              <a:t/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cap="flat" cmpd="sng" w="13800">
            <a:solidFill>
              <a:srgbClr val="56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2037993" y="792718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Inter"/>
              <a:buNone/>
            </a:pPr>
            <a:r>
              <a:rPr b="1" lang="en-US" sz="437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" name="Google Shape;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993" y="1931432"/>
            <a:ext cx="2388632" cy="147625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2037993" y="3685342"/>
            <a:ext cx="2221944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Definition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2037993" y="4593670"/>
            <a:ext cx="2388632" cy="213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Technique that analyzes a wide spectrum of light instead of just assigning primary colors (red, green, blue) to each pixel.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" name="Google Shape;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9881" y="1931432"/>
            <a:ext cx="2388632" cy="14762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4759881" y="3685342"/>
            <a:ext cx="2388632" cy="1041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Why Hyperspectral Imaging?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4759881" y="4593669"/>
            <a:ext cx="2388632" cy="2487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Hyperspectral cameras capture an image at many different wavelengths, providing a wealth of information about the imaged scene.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3" name="Google Shape;3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1768" y="1931432"/>
            <a:ext cx="2388632" cy="14762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7481768" y="3685342"/>
            <a:ext cx="2388632" cy="1041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Visualizing Hyperspectral Data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7481768" y="4726901"/>
            <a:ext cx="2388632" cy="1777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Each pixel in a hyperspectral image can have hundreds of associated measurements.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" name="Google Shape;3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03656" y="1931432"/>
            <a:ext cx="2388751" cy="147625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10203656" y="3685342"/>
            <a:ext cx="2221944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0203655" y="4593669"/>
            <a:ext cx="2388751" cy="213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Geosensing, Environmental monitoring, precision agriculture, mineral exploration, medicine, and more.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cap="flat" cmpd="sng" w="13800">
            <a:solidFill>
              <a:srgbClr val="56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2037993" y="1105376"/>
            <a:ext cx="5192673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Inter"/>
              <a:buNone/>
            </a:pPr>
            <a:r>
              <a:rPr b="1" lang="en-US" sz="437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Foundational Methods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7" name="Google Shape;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993" y="2244090"/>
            <a:ext cx="5110520" cy="315849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2037993" y="5680234"/>
            <a:ext cx="5110520" cy="888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High-Resolution Hyperspectral Imaging via Matrix Factorization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2037993" y="6768822"/>
            <a:ext cx="5110520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0" name="Google Shape;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768" y="2244090"/>
            <a:ext cx="5110639" cy="315860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/>
          <p:nvPr/>
        </p:nvSpPr>
        <p:spPr>
          <a:xfrm>
            <a:off x="7481768" y="5680353"/>
            <a:ext cx="5110639" cy="888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Non-Negative Sparse Promoting Algorithm for High-Resolution Hyperspectral Imaging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cap="flat" cmpd="sng" w="13800">
            <a:solidFill>
              <a:srgbClr val="56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2037993" y="1734979"/>
            <a:ext cx="10554414" cy="138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Inter"/>
              <a:buNone/>
            </a:pPr>
            <a:r>
              <a:rPr b="1" lang="en-US" sz="437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Matrix Factorization for High-Resolution Hyperspectral Imaging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2037993" y="3679150"/>
            <a:ext cx="2666286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Inter"/>
              <a:buNone/>
            </a:pPr>
            <a:r>
              <a:rPr b="1" lang="en-US" sz="26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Aim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2037993" y="4317802"/>
            <a:ext cx="3156347" cy="1777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Introducing a revolutionary solution that enables the reconstruction of exceptionally high-resolution hyperspectral images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5743932" y="3679150"/>
            <a:ext cx="2666286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Inter"/>
              <a:buNone/>
            </a:pPr>
            <a:r>
              <a:rPr b="1" lang="en-US" sz="26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Requirements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5737026" y="4366966"/>
            <a:ext cx="3156347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 lower-resolution hyperspectral image and a high-resolution RGB image.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9449872" y="3679150"/>
            <a:ext cx="2666286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Inter"/>
              <a:buNone/>
            </a:pPr>
            <a:r>
              <a:rPr b="1" lang="en-US" sz="26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End result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9449871" y="4342384"/>
            <a:ext cx="3156347" cy="1777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High-resolution hyperspectral image.</a:t>
            </a:r>
            <a:endParaRPr/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Significant advancements in hyperspectral imaging technology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>
            <a:off x="0" y="-220135"/>
            <a:ext cx="14630400" cy="911013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0" y="-220134"/>
            <a:ext cx="14630400" cy="9110134"/>
          </a:xfrm>
          <a:prstGeom prst="rect">
            <a:avLst/>
          </a:prstGeom>
          <a:noFill/>
          <a:ln cap="flat" cmpd="sng" w="9625">
            <a:solidFill>
              <a:srgbClr val="56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3621167" y="207539"/>
            <a:ext cx="7388066" cy="1006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2"/>
              <a:buFont typeface="Inter"/>
              <a:buNone/>
            </a:pPr>
            <a:r>
              <a:rPr b="1" lang="en-US" sz="306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Matrix Factorization for High-Resolution Hyperspectral Imaging</a:t>
            </a:r>
            <a:endParaRPr sz="30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3621167" y="1412809"/>
            <a:ext cx="5087660" cy="503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2"/>
              <a:buFont typeface="Inter"/>
              <a:buNone/>
            </a:pPr>
            <a:r>
              <a:rPr b="1" lang="en-US" sz="306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Stage 1: Unmixing Algorithm</a:t>
            </a:r>
            <a:endParaRPr sz="30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3621167" y="2277798"/>
            <a:ext cx="349925" cy="362482"/>
          </a:xfrm>
          <a:prstGeom prst="roundRect">
            <a:avLst>
              <a:gd fmla="val 20002" name="adj"/>
            </a:avLst>
          </a:prstGeom>
          <a:solidFill>
            <a:srgbClr val="110080"/>
          </a:solidFill>
          <a:ln cap="flat" cmpd="sng" w="9625">
            <a:solidFill>
              <a:srgbClr val="14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3742373" y="2306850"/>
            <a:ext cx="107394" cy="302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37"/>
              <a:buFont typeface="Inter"/>
              <a:buNone/>
            </a:pPr>
            <a:r>
              <a:rPr b="1" lang="en-US" sz="183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183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4126587" y="2306968"/>
            <a:ext cx="1853565" cy="60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37"/>
              <a:buFont typeface="Inter"/>
              <a:buNone/>
            </a:pPr>
            <a:r>
              <a:rPr b="1" lang="en-US" sz="183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Reflectance Spectra</a:t>
            </a:r>
            <a:endParaRPr sz="183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4126587" y="3045869"/>
            <a:ext cx="1853565" cy="1030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25"/>
              <a:buFont typeface="Inter"/>
              <a:buNone/>
            </a:pPr>
            <a:r>
              <a:rPr lang="en-US" sz="122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Estimates a basis representing the scene's underlying reflectance spectra.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7"/>
          <p:cNvSpPr/>
          <p:nvPr/>
        </p:nvSpPr>
        <p:spPr>
          <a:xfrm>
            <a:off x="4126587" y="4180654"/>
            <a:ext cx="1853565" cy="257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None/>
            </a:pPr>
            <a:r>
              <a:t/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6135648" y="2277798"/>
            <a:ext cx="349925" cy="362482"/>
          </a:xfrm>
          <a:prstGeom prst="roundRect">
            <a:avLst>
              <a:gd fmla="val 20002" name="adj"/>
            </a:avLst>
          </a:prstGeom>
          <a:solidFill>
            <a:srgbClr val="110080"/>
          </a:solidFill>
          <a:ln cap="flat" cmpd="sng" w="9625">
            <a:solidFill>
              <a:srgbClr val="14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6237803" y="2306850"/>
            <a:ext cx="145494" cy="302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37"/>
              <a:buFont typeface="Inter"/>
              <a:buNone/>
            </a:pPr>
            <a:r>
              <a:rPr b="1" lang="en-US" sz="183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183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6641068" y="2306968"/>
            <a:ext cx="1853565" cy="60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37"/>
              <a:buFont typeface="Inter"/>
              <a:buNone/>
            </a:pPr>
            <a:r>
              <a:rPr b="1" lang="en-US" sz="183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Recovering  Information</a:t>
            </a:r>
            <a:endParaRPr sz="183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6641068" y="3045869"/>
            <a:ext cx="1853565" cy="1030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25"/>
              <a:buFont typeface="Inter"/>
              <a:buNone/>
            </a:pPr>
            <a:r>
              <a:rPr lang="en-US" sz="122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Recovers crucial information lost during conventional RGB image capture.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8650129" y="2277798"/>
            <a:ext cx="349925" cy="362482"/>
          </a:xfrm>
          <a:prstGeom prst="roundRect">
            <a:avLst>
              <a:gd fmla="val 20002" name="adj"/>
            </a:avLst>
          </a:prstGeom>
          <a:solidFill>
            <a:srgbClr val="110080"/>
          </a:solidFill>
          <a:ln cap="flat" cmpd="sng" w="9625">
            <a:solidFill>
              <a:srgbClr val="14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8748474" y="2306850"/>
            <a:ext cx="153114" cy="302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37"/>
              <a:buFont typeface="Inter"/>
              <a:buNone/>
            </a:pPr>
            <a:r>
              <a:rPr b="1" lang="en-US" sz="183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183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9155549" y="2306969"/>
            <a:ext cx="1853565" cy="302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37"/>
              <a:buFont typeface="Inter"/>
              <a:buNone/>
            </a:pPr>
            <a:r>
              <a:rPr b="1" lang="en-US" sz="183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Methods used </a:t>
            </a:r>
            <a:endParaRPr sz="183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9179956" y="3057547"/>
            <a:ext cx="1853565" cy="1288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25"/>
              <a:buFont typeface="Inter"/>
              <a:buNone/>
            </a:pPr>
            <a:r>
              <a:rPr lang="en-US" sz="122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Unmixing problem transformed into sparse matrix factorization, addressed through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25"/>
              <a:buFont typeface="Inter"/>
              <a:buNone/>
            </a:pPr>
            <a:r>
              <a:rPr lang="en-US" sz="122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`</a:t>
            </a:r>
            <a:r>
              <a:rPr b="1" lang="en-US" sz="1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ℓ1 </a:t>
            </a:r>
            <a:r>
              <a:rPr lang="en-US" sz="122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–minimization.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3621167" y="4662620"/>
            <a:ext cx="3675817" cy="503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2"/>
              <a:buFont typeface="Inter"/>
              <a:buNone/>
            </a:pPr>
            <a:r>
              <a:rPr b="1" lang="en-US" sz="306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Stage 2: Data Fusion</a:t>
            </a:r>
            <a:endParaRPr sz="30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1" name="Google Shape;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1167" y="5381877"/>
            <a:ext cx="2307193" cy="147706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"/>
          <p:cNvSpPr/>
          <p:nvPr/>
        </p:nvSpPr>
        <p:spPr>
          <a:xfrm>
            <a:off x="3621167" y="7002078"/>
            <a:ext cx="2081570" cy="25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1"/>
              <a:buFont typeface="Inter"/>
              <a:buNone/>
            </a:pPr>
            <a:r>
              <a:rPr b="1" lang="en-US" sz="153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Fusion of Data Sources</a:t>
            </a:r>
            <a:endParaRPr sz="153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3621167" y="7400581"/>
            <a:ext cx="2307193" cy="772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25"/>
              <a:buFont typeface="Inter"/>
              <a:buNone/>
            </a:pPr>
            <a:r>
              <a:rPr lang="en-US" sz="122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Combining Reflectance Spectra Basis and High-Resolution RGB Image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4" name="Google Shape;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1603" y="5381877"/>
            <a:ext cx="2307193" cy="14770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/>
          <p:nvPr/>
        </p:nvSpPr>
        <p:spPr>
          <a:xfrm>
            <a:off x="6161603" y="7002079"/>
            <a:ext cx="2307193" cy="503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1"/>
              <a:buFont typeface="Inter"/>
              <a:buNone/>
            </a:pPr>
            <a:r>
              <a:rPr b="1" lang="en-US" sz="153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Enhanced Image Generation</a:t>
            </a:r>
            <a:endParaRPr sz="153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6161603" y="7643588"/>
            <a:ext cx="2307193" cy="515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25"/>
              <a:buFont typeface="Inter"/>
              <a:buNone/>
            </a:pPr>
            <a:r>
              <a:rPr lang="en-US" sz="122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Achieving Remarkably Detailed Hyperspectral Image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7" name="Google Shape;9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2040" y="5381877"/>
            <a:ext cx="2307193" cy="147706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"/>
          <p:cNvSpPr/>
          <p:nvPr/>
        </p:nvSpPr>
        <p:spPr>
          <a:xfrm>
            <a:off x="8702040" y="7002078"/>
            <a:ext cx="1555313" cy="25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1"/>
              <a:buFont typeface="Inter"/>
              <a:buNone/>
            </a:pPr>
            <a:r>
              <a:rPr b="1" lang="en-US" sz="153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Ultimate Goal</a:t>
            </a:r>
            <a:endParaRPr sz="153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7"/>
          <p:cNvSpPr/>
          <p:nvPr/>
        </p:nvSpPr>
        <p:spPr>
          <a:xfrm>
            <a:off x="8702040" y="7400581"/>
            <a:ext cx="2307193" cy="772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25"/>
              <a:buFont typeface="Inter"/>
              <a:buNone/>
            </a:pPr>
            <a:r>
              <a:rPr lang="en-US" sz="122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Generating High-Resolution Hyperspectral Image through Data Fusion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cap="flat" cmpd="sng" w="11650">
            <a:solidFill>
              <a:srgbClr val="56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2865953" y="516374"/>
            <a:ext cx="4329113" cy="58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88"/>
              <a:buFont typeface="Inter"/>
              <a:buNone/>
            </a:pPr>
            <a:r>
              <a:rPr b="1" lang="en-US" sz="368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Matrix Factorization</a:t>
            </a:r>
            <a:endParaRPr sz="368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2865953" y="4959906"/>
            <a:ext cx="8898374" cy="37386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5025033" y="4959906"/>
            <a:ext cx="37386" cy="655558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4832985" y="4749165"/>
            <a:ext cx="421481" cy="421481"/>
          </a:xfrm>
          <a:prstGeom prst="roundRect">
            <a:avLst>
              <a:gd fmla="val 20001" name="adj"/>
            </a:avLst>
          </a:prstGeom>
          <a:solidFill>
            <a:srgbClr val="110080"/>
          </a:solidFill>
          <a:ln cap="flat" cmpd="sng" w="11650">
            <a:solidFill>
              <a:srgbClr val="14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>
            <a:off x="4979313" y="4784288"/>
            <a:ext cx="128826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13"/>
              <a:buFont typeface="Inter"/>
              <a:buNone/>
            </a:pPr>
            <a:r>
              <a:rPr b="1" lang="en-US" sz="2213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2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3919776" y="5802868"/>
            <a:ext cx="2247900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13"/>
              <a:buFont typeface="Inter"/>
              <a:buNone/>
            </a:pPr>
            <a:r>
              <a:rPr b="1" lang="en-US" sz="2213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Basic principles</a:t>
            </a:r>
            <a:endParaRPr sz="22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3352919" y="6364843"/>
            <a:ext cx="3681293" cy="1348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5"/>
              <a:buFont typeface="Inter"/>
              <a:buChar char="•"/>
            </a:pPr>
            <a:r>
              <a:rPr lang="en-US" sz="147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Provides a method for decomposing a matrix into sparse components, enhancing interpretability and enabling efficient storage and processing.</a:t>
            </a:r>
            <a:endParaRPr sz="14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7296388" y="4304348"/>
            <a:ext cx="37386" cy="655558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/>
          <p:nvPr/>
        </p:nvSpPr>
        <p:spPr>
          <a:xfrm>
            <a:off x="7104340" y="4749165"/>
            <a:ext cx="421481" cy="421481"/>
          </a:xfrm>
          <a:prstGeom prst="roundRect">
            <a:avLst>
              <a:gd fmla="val 20001" name="adj"/>
            </a:avLst>
          </a:prstGeom>
          <a:solidFill>
            <a:srgbClr val="110080"/>
          </a:solidFill>
          <a:ln cap="flat" cmpd="sng" w="11650">
            <a:solidFill>
              <a:srgbClr val="14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7231618" y="4784288"/>
            <a:ext cx="166926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13"/>
              <a:buFont typeface="Inter"/>
              <a:buNone/>
            </a:pPr>
            <a:r>
              <a:rPr b="1" lang="en-US" sz="2213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2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6191131" y="1382792"/>
            <a:ext cx="2247900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13"/>
              <a:buFont typeface="Inter"/>
              <a:buNone/>
            </a:pPr>
            <a:r>
              <a:rPr b="1" lang="en-US" sz="2213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Method</a:t>
            </a:r>
            <a:endParaRPr sz="22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5624274" y="1944767"/>
            <a:ext cx="3681293" cy="67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5"/>
              <a:buFont typeface="Inter"/>
              <a:buChar char="•"/>
            </a:pPr>
            <a:r>
              <a:rPr lang="en-US" sz="147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Proposes an algorithm that operates under assumptions of randomness and sparsity.</a:t>
            </a:r>
            <a:endParaRPr sz="14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5624274" y="2693789"/>
            <a:ext cx="3681293" cy="67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5"/>
              <a:buFont typeface="Inter"/>
              <a:buChar char="•"/>
            </a:pPr>
            <a:r>
              <a:rPr lang="en-US" sz="147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Takes advantage of the inherent sparsity to achieve efficient factorization.</a:t>
            </a:r>
            <a:endParaRPr sz="14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5624274" y="3442811"/>
            <a:ext cx="3681293" cy="67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5"/>
              <a:buFont typeface="Inter"/>
              <a:buChar char="•"/>
            </a:pPr>
            <a:r>
              <a:rPr lang="en-US" sz="147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Utilizes randomness to enhance the exploration .</a:t>
            </a:r>
            <a:endParaRPr sz="14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9567863" y="4959906"/>
            <a:ext cx="37386" cy="655558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9375815" y="4749165"/>
            <a:ext cx="421481" cy="421481"/>
          </a:xfrm>
          <a:prstGeom prst="roundRect">
            <a:avLst>
              <a:gd fmla="val 20001" name="adj"/>
            </a:avLst>
          </a:prstGeom>
          <a:solidFill>
            <a:srgbClr val="110080"/>
          </a:solidFill>
          <a:ln cap="flat" cmpd="sng" w="11650">
            <a:solidFill>
              <a:srgbClr val="14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"/>
          <p:cNvSpPr/>
          <p:nvPr/>
        </p:nvSpPr>
        <p:spPr>
          <a:xfrm>
            <a:off x="9495473" y="4784288"/>
            <a:ext cx="182166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13"/>
              <a:buFont typeface="Inter"/>
              <a:buNone/>
            </a:pPr>
            <a:r>
              <a:rPr b="1" lang="en-US" sz="2213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2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8462605" y="5802868"/>
            <a:ext cx="2247900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13"/>
              <a:buFont typeface="Inter"/>
              <a:buNone/>
            </a:pPr>
            <a:r>
              <a:rPr b="1" lang="en-US" sz="2213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Advantages</a:t>
            </a:r>
            <a:endParaRPr sz="22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7596068" y="6341388"/>
            <a:ext cx="3980974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5"/>
              <a:buFont typeface="Inter"/>
              <a:buNone/>
            </a:pPr>
            <a:r>
              <a:rPr lang="en-US" sz="147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Improved Interpretability</a:t>
            </a:r>
            <a:endParaRPr sz="14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7596068" y="6809542"/>
            <a:ext cx="3980974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5"/>
              <a:buFont typeface="Inter"/>
              <a:buNone/>
            </a:pPr>
            <a:r>
              <a:rPr lang="en-US" sz="147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Data Compression</a:t>
            </a:r>
            <a:endParaRPr sz="14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7596068" y="7277695"/>
            <a:ext cx="3980974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5"/>
              <a:buFont typeface="Inter"/>
              <a:buNone/>
            </a:pPr>
            <a:r>
              <a:rPr lang="en-US" sz="1475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Noise Reduction</a:t>
            </a:r>
            <a:endParaRPr sz="14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/>
          <p:nvPr/>
        </p:nvSpPr>
        <p:spPr>
          <a:xfrm>
            <a:off x="22302" y="11151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cap="flat" cmpd="sng" w="12375">
            <a:solidFill>
              <a:srgbClr val="56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2593181" y="704731"/>
            <a:ext cx="8638342" cy="6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14"/>
              <a:buFont typeface="Inter"/>
              <a:buNone/>
            </a:pPr>
            <a:r>
              <a:rPr b="1" lang="en-US" sz="391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ℓ1 Minimization for Spectral Selection</a:t>
            </a:r>
            <a:endParaRPr sz="39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8" name="Google Shape;1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3181" y="1723549"/>
            <a:ext cx="2949178" cy="182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/>
          <p:nvPr/>
        </p:nvSpPr>
        <p:spPr>
          <a:xfrm>
            <a:off x="2593181" y="3794760"/>
            <a:ext cx="2724150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7"/>
              <a:buFont typeface="Inter"/>
              <a:buNone/>
            </a:pPr>
            <a:r>
              <a:rPr b="1" lang="en-US" sz="19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What is ℓ1 Minimization</a:t>
            </a:r>
            <a:endParaRPr sz="195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2593181" y="4303990"/>
            <a:ext cx="2949178" cy="159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66"/>
              <a:buFont typeface="Inter"/>
              <a:buNone/>
            </a:pPr>
            <a:r>
              <a:rPr lang="en-US" sz="1566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Also known as ℓ1 regularization or Lasso used to select and emphasize crucial spectral bands while reducing the influence of less relevant wavelengths</a:t>
            </a:r>
            <a:endParaRPr sz="15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2593181" y="6073497"/>
            <a:ext cx="2949178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66"/>
              <a:buFont typeface="Inter"/>
              <a:buNone/>
            </a:pPr>
            <a:r>
              <a:rPr lang="en-US" sz="1566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Minimizes the sum of the absolute values of coefficients</a:t>
            </a:r>
            <a:endParaRPr sz="15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2593181" y="6888599"/>
            <a:ext cx="2949178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66"/>
              <a:buFont typeface="Inter"/>
              <a:buNone/>
            </a:pPr>
            <a:r>
              <a:rPr lang="en-US" sz="1566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Highlights the significant wavelengths</a:t>
            </a:r>
            <a:endParaRPr sz="15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3" name="Google Shape;14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0492" y="1723549"/>
            <a:ext cx="2949178" cy="182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/>
          <p:nvPr/>
        </p:nvSpPr>
        <p:spPr>
          <a:xfrm>
            <a:off x="5840492" y="3794760"/>
            <a:ext cx="1988106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7"/>
              <a:buFont typeface="Inter"/>
              <a:buNone/>
            </a:pPr>
            <a:r>
              <a:rPr b="1" lang="en-US" sz="19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Method </a:t>
            </a:r>
            <a:endParaRPr sz="195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5840492" y="4303990"/>
            <a:ext cx="2949178" cy="1272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66"/>
              <a:buFont typeface="Inter"/>
              <a:buNone/>
            </a:pPr>
            <a:r>
              <a:rPr lang="en-US" sz="1566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Minimizing the sum of the absolute values of coefficients, promoting sparsity in the solution</a:t>
            </a:r>
            <a:endParaRPr sz="15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5840492" y="5596294"/>
            <a:ext cx="2949178" cy="954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66"/>
              <a:buFont typeface="Inter"/>
              <a:buNone/>
            </a:pPr>
            <a:r>
              <a:rPr lang="en-US" sz="1566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Selects a subset of wavelengths that contribute the most to the scene's unique spectral signature</a:t>
            </a:r>
            <a:endParaRPr sz="15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5840492" y="6888599"/>
            <a:ext cx="2949178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66"/>
              <a:buFont typeface="Inter"/>
              <a:buNone/>
            </a:pPr>
            <a:r>
              <a:rPr lang="en-US" sz="1566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Reduces the influence of irrelevant wavelengths</a:t>
            </a:r>
            <a:endParaRPr sz="15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8" name="Google Shape;14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7803" y="1723549"/>
            <a:ext cx="2949297" cy="182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/>
          <p:nvPr/>
        </p:nvSpPr>
        <p:spPr>
          <a:xfrm>
            <a:off x="9087803" y="3794760"/>
            <a:ext cx="1988106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7"/>
              <a:buFont typeface="Inter"/>
              <a:buNone/>
            </a:pPr>
            <a:r>
              <a:rPr b="1" lang="en-US" sz="195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Advantages</a:t>
            </a:r>
            <a:endParaRPr sz="195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9087803" y="4303990"/>
            <a:ext cx="2949297" cy="318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66"/>
              <a:buFont typeface="Inter"/>
              <a:buNone/>
            </a:pPr>
            <a:r>
              <a:rPr lang="en-US" sz="1566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Efficient Data Analysis</a:t>
            </a:r>
            <a:endParaRPr sz="15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9087803" y="4800957"/>
            <a:ext cx="2949297" cy="318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66"/>
              <a:buFont typeface="Inter"/>
              <a:buNone/>
            </a:pPr>
            <a:r>
              <a:rPr lang="en-US" sz="1566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Increased Accuracy</a:t>
            </a:r>
            <a:endParaRPr sz="15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9087803" y="5297924"/>
            <a:ext cx="2949297" cy="318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66"/>
              <a:buFont typeface="Inter"/>
              <a:buNone/>
            </a:pPr>
            <a:r>
              <a:rPr lang="en-US" sz="1566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Improved Efficiency</a:t>
            </a:r>
            <a:endParaRPr sz="156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cap="flat" cmpd="sng" w="11525">
            <a:solidFill>
              <a:srgbClr val="56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"/>
          <p:cNvSpPr/>
          <p:nvPr/>
        </p:nvSpPr>
        <p:spPr>
          <a:xfrm>
            <a:off x="2920841" y="509349"/>
            <a:ext cx="8788598" cy="1156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Inter"/>
              <a:buNone/>
            </a:pPr>
            <a:r>
              <a:rPr b="1" lang="en-US" sz="4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Non-Negative Sparse Promoting Algorithm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3179921" y="1943219"/>
            <a:ext cx="36909" cy="5776913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"/>
          <p:cNvSpPr/>
          <p:nvPr/>
        </p:nvSpPr>
        <p:spPr>
          <a:xfrm>
            <a:off x="3406497" y="2277428"/>
            <a:ext cx="647581" cy="36909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"/>
          <p:cNvSpPr/>
          <p:nvPr/>
        </p:nvSpPr>
        <p:spPr>
          <a:xfrm>
            <a:off x="2990255" y="2087761"/>
            <a:ext cx="416243" cy="416243"/>
          </a:xfrm>
          <a:prstGeom prst="roundRect">
            <a:avLst>
              <a:gd fmla="val 20003" name="adj"/>
            </a:avLst>
          </a:prstGeom>
          <a:solidFill>
            <a:srgbClr val="110080"/>
          </a:solidFill>
          <a:ln cap="flat" cmpd="sng" w="11525">
            <a:solidFill>
              <a:srgbClr val="14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"/>
          <p:cNvSpPr/>
          <p:nvPr/>
        </p:nvSpPr>
        <p:spPr>
          <a:xfrm>
            <a:off x="3133844" y="2122408"/>
            <a:ext cx="128945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38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Inter"/>
              <a:buNone/>
            </a:pPr>
            <a:r>
              <a:rPr b="1" lang="en-US" sz="24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"/>
          <p:cNvSpPr/>
          <p:nvPr/>
        </p:nvSpPr>
        <p:spPr>
          <a:xfrm>
            <a:off x="4216003" y="2128242"/>
            <a:ext cx="4437936" cy="289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38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Inter"/>
              <a:buNone/>
            </a:pPr>
            <a:r>
              <a:rPr b="1" lang="en-US" sz="20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What is Non-negative Sparse Promoting?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4216003" y="2602349"/>
            <a:ext cx="7493437" cy="591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568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Non-negative sparse promoting is a technique for finding the sparsest solution to a set of linear equations subject to nonnegativity constraints.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3406497" y="3942636"/>
            <a:ext cx="647581" cy="36909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"/>
          <p:cNvSpPr/>
          <p:nvPr/>
        </p:nvSpPr>
        <p:spPr>
          <a:xfrm>
            <a:off x="2990255" y="3752969"/>
            <a:ext cx="416243" cy="416243"/>
          </a:xfrm>
          <a:prstGeom prst="roundRect">
            <a:avLst>
              <a:gd fmla="val 20003" name="adj"/>
            </a:avLst>
          </a:prstGeom>
          <a:solidFill>
            <a:srgbClr val="110080"/>
          </a:solidFill>
          <a:ln cap="flat" cmpd="sng" w="11525">
            <a:solidFill>
              <a:srgbClr val="14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"/>
          <p:cNvSpPr/>
          <p:nvPr/>
        </p:nvSpPr>
        <p:spPr>
          <a:xfrm>
            <a:off x="3114794" y="3787616"/>
            <a:ext cx="167045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38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Inter"/>
              <a:buNone/>
            </a:pPr>
            <a:r>
              <a:rPr b="1" lang="en-US" sz="24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4216003" y="3793450"/>
            <a:ext cx="1850231" cy="289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38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Inter"/>
              <a:buNone/>
            </a:pPr>
            <a:r>
              <a:rPr b="1" lang="en-US" sz="20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How it Works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4216003" y="4267557"/>
            <a:ext cx="7493437" cy="887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568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The Non-Negative Sparse Promoting Algorithm works by iteratively updating the coefficients of a model to minimize the objective function while enforcing non-negativity and promoting sparsity.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3406497" y="5859780"/>
            <a:ext cx="647581" cy="36909"/>
          </a:xfrm>
          <a:prstGeom prst="rect">
            <a:avLst/>
          </a:prstGeom>
          <a:solidFill>
            <a:srgbClr val="140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2990255" y="5670113"/>
            <a:ext cx="416243" cy="416243"/>
          </a:xfrm>
          <a:prstGeom prst="roundRect">
            <a:avLst>
              <a:gd fmla="val 20003" name="adj"/>
            </a:avLst>
          </a:prstGeom>
          <a:solidFill>
            <a:srgbClr val="110080"/>
          </a:solidFill>
          <a:ln cap="flat" cmpd="sng" w="11525">
            <a:solidFill>
              <a:srgbClr val="14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3110984" y="5704761"/>
            <a:ext cx="174665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38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Inter"/>
              <a:buNone/>
            </a:pPr>
            <a:r>
              <a:rPr b="1" lang="en-US" sz="24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4216003" y="5710595"/>
            <a:ext cx="1850231" cy="289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38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Inter"/>
              <a:buNone/>
            </a:pPr>
            <a:r>
              <a:rPr b="1" lang="en-US" sz="20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Applications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4216003" y="6184702"/>
            <a:ext cx="7493437" cy="591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568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This Algorithm has various applications, such as feature selection, image denoising, and signal processing.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4216003" y="6943130"/>
            <a:ext cx="7493437" cy="591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568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Its advantages include improved interpretability, computational efficiency, and better handling of high-dimensional data with limited resources.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cap="flat" cmpd="sng" w="13800">
            <a:solidFill>
              <a:srgbClr val="56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7" name="Google Shape;1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2037993" y="681276"/>
            <a:ext cx="8929449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Inter"/>
              <a:buNone/>
            </a:pPr>
            <a:r>
              <a:rPr b="1" lang="en-US" sz="437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Alternating Optimization Approach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/>
          <p:nvPr/>
        </p:nvSpPr>
        <p:spPr>
          <a:xfrm>
            <a:off x="2037993" y="1882497"/>
            <a:ext cx="499943" cy="499943"/>
          </a:xfrm>
          <a:prstGeom prst="roundRect">
            <a:avLst>
              <a:gd fmla="val 20000" name="adj"/>
            </a:avLst>
          </a:prstGeom>
          <a:solidFill>
            <a:srgbClr val="FFFFFF"/>
          </a:solidFill>
          <a:ln cap="flat" cmpd="sng" w="138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/>
          <p:nvPr/>
        </p:nvSpPr>
        <p:spPr>
          <a:xfrm>
            <a:off x="2209086" y="1924169"/>
            <a:ext cx="157758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Inter"/>
              <a:buNone/>
            </a:pPr>
            <a:r>
              <a:rPr b="1" lang="en-US" sz="26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/>
          <p:nvPr/>
        </p:nvSpPr>
        <p:spPr>
          <a:xfrm>
            <a:off x="2760107" y="1958816"/>
            <a:ext cx="2647950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What is Alternating Optimization?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/>
          <p:nvPr/>
        </p:nvSpPr>
        <p:spPr>
          <a:xfrm>
            <a:off x="2760107" y="2875359"/>
            <a:ext cx="2647950" cy="14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Iterative technique that breaks down a complex problem into smaller subproblems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2760107" y="4496872"/>
            <a:ext cx="2647950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Aims to solve each subproblem sequentially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2760107" y="5407581"/>
            <a:ext cx="2647950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Tackling these subproblems individually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1"/>
          <p:cNvSpPr/>
          <p:nvPr/>
        </p:nvSpPr>
        <p:spPr>
          <a:xfrm>
            <a:off x="5630228" y="1882497"/>
            <a:ext cx="499943" cy="499943"/>
          </a:xfrm>
          <a:prstGeom prst="roundRect">
            <a:avLst>
              <a:gd fmla="val 20000" name="adj"/>
            </a:avLst>
          </a:prstGeom>
          <a:solidFill>
            <a:srgbClr val="FFFFFF"/>
          </a:solidFill>
          <a:ln cap="flat" cmpd="sng" w="138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5782270" y="1924169"/>
            <a:ext cx="195858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Inter"/>
              <a:buNone/>
            </a:pPr>
            <a:r>
              <a:rPr b="1" lang="en-US" sz="26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1"/>
          <p:cNvSpPr/>
          <p:nvPr/>
        </p:nvSpPr>
        <p:spPr>
          <a:xfrm>
            <a:off x="6352342" y="1958816"/>
            <a:ext cx="2221944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How it Works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1"/>
          <p:cNvSpPr/>
          <p:nvPr/>
        </p:nvSpPr>
        <p:spPr>
          <a:xfrm>
            <a:off x="6352342" y="2528173"/>
            <a:ext cx="2647950" cy="1777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Starts with an initial solution and iteratively updates subsets of variables while fixing the others.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/>
          <p:nvPr/>
        </p:nvSpPr>
        <p:spPr>
          <a:xfrm>
            <a:off x="6352342" y="4505087"/>
            <a:ext cx="2647950" cy="14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It optimizes one subset at a time, holding the remaining variables constant.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1"/>
          <p:cNvSpPr/>
          <p:nvPr/>
        </p:nvSpPr>
        <p:spPr>
          <a:xfrm>
            <a:off x="6352342" y="6126599"/>
            <a:ext cx="2647950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The process continues until convergence is achieved.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9222462" y="1882497"/>
            <a:ext cx="499943" cy="499943"/>
          </a:xfrm>
          <a:prstGeom prst="roundRect">
            <a:avLst>
              <a:gd fmla="val 20000" name="adj"/>
            </a:avLst>
          </a:prstGeom>
          <a:solidFill>
            <a:srgbClr val="FFFFFF"/>
          </a:solidFill>
          <a:ln cap="flat" cmpd="sng" w="138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"/>
          <p:cNvSpPr/>
          <p:nvPr/>
        </p:nvSpPr>
        <p:spPr>
          <a:xfrm>
            <a:off x="9370695" y="1924169"/>
            <a:ext cx="203478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Inter"/>
              <a:buNone/>
            </a:pPr>
            <a:r>
              <a:rPr b="1" lang="en-US" sz="262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9944576" y="1958816"/>
            <a:ext cx="2221944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87"/>
              <a:buFont typeface="Inter"/>
              <a:buNone/>
            </a:pPr>
            <a:r>
              <a:rPr b="1" lang="en-US" sz="2187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Applications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/>
          <p:nvPr/>
        </p:nvSpPr>
        <p:spPr>
          <a:xfrm>
            <a:off x="9944576" y="2528173"/>
            <a:ext cx="2647950" cy="14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Machine learning, computer vision, signal processing, and data analysis.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9944576" y="4149685"/>
            <a:ext cx="2647950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It is particularly useful in problems with multiple variables or constraints.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9944576" y="5415796"/>
            <a:ext cx="2647950" cy="213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The advantages are: ability to handle large-scale problems, its flexibility and its convergence guarantees under certain conditions.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